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873fc8085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873fc8085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873fc8085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873fc8085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873fc8085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873fc8085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873fc80852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873fc80852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1" Type="http://schemas.openxmlformats.org/officeDocument/2006/relationships/image" Target="../media/image9.png"/><Relationship Id="rId10" Type="http://schemas.openxmlformats.org/officeDocument/2006/relationships/image" Target="../media/image8.png"/><Relationship Id="rId13" Type="http://schemas.openxmlformats.org/officeDocument/2006/relationships/image" Target="../media/image13.png"/><Relationship Id="rId12"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6.png"/><Relationship Id="rId9" Type="http://schemas.openxmlformats.org/officeDocument/2006/relationships/image" Target="../media/image7.png"/><Relationship Id="rId15" Type="http://schemas.openxmlformats.org/officeDocument/2006/relationships/image" Target="../media/image12.png"/><Relationship Id="rId14" Type="http://schemas.openxmlformats.org/officeDocument/2006/relationships/image" Target="../media/image14.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slide" Target="/ppt/slides/slide5.xml"/><Relationship Id="rId5" Type="http://schemas.openxmlformats.org/officeDocument/2006/relationships/slide" Target="/ppt/slid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56" name="Google Shape;56;p13"/>
          <p:cNvSpPr/>
          <p:nvPr/>
        </p:nvSpPr>
        <p:spPr>
          <a:xfrm>
            <a:off x="0" y="125"/>
            <a:ext cx="9129000" cy="5143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7" name="Google Shape;57;p13"/>
          <p:cNvSpPr/>
          <p:nvPr/>
        </p:nvSpPr>
        <p:spPr>
          <a:xfrm>
            <a:off x="3178250" y="263725"/>
            <a:ext cx="3272700" cy="2310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8" name="Google Shape;58;p13"/>
          <p:cNvSpPr txBox="1"/>
          <p:nvPr/>
        </p:nvSpPr>
        <p:spPr>
          <a:xfrm>
            <a:off x="3178250" y="194575"/>
            <a:ext cx="294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What to search today?</a:t>
            </a:r>
            <a:endParaRPr sz="1200">
              <a:solidFill>
                <a:schemeClr val="dk2"/>
              </a:solidFill>
            </a:endParaRPr>
          </a:p>
        </p:txBody>
      </p:sp>
      <p:pic>
        <p:nvPicPr>
          <p:cNvPr id="59" name="Google Shape;59;p13"/>
          <p:cNvPicPr preferRelativeResize="0"/>
          <p:nvPr/>
        </p:nvPicPr>
        <p:blipFill>
          <a:blip r:embed="rId3">
            <a:alphaModFix/>
          </a:blip>
          <a:stretch>
            <a:fillRect/>
          </a:stretch>
        </p:blipFill>
        <p:spPr>
          <a:xfrm flipH="1">
            <a:off x="-1" y="831825"/>
            <a:ext cx="7661576" cy="4311675"/>
          </a:xfrm>
          <a:prstGeom prst="rect">
            <a:avLst/>
          </a:prstGeom>
          <a:noFill/>
          <a:ln>
            <a:noFill/>
          </a:ln>
        </p:spPr>
      </p:pic>
      <p:sp>
        <p:nvSpPr>
          <p:cNvPr id="60" name="Google Shape;60;p13"/>
          <p:cNvSpPr txBox="1"/>
          <p:nvPr/>
        </p:nvSpPr>
        <p:spPr>
          <a:xfrm>
            <a:off x="3312875" y="606150"/>
            <a:ext cx="5651400" cy="9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4A86E8"/>
                </a:solidFill>
              </a:rPr>
              <a:t>Welcome to </a:t>
            </a:r>
            <a:r>
              <a:rPr b="1" lang="en" sz="2000">
                <a:solidFill>
                  <a:srgbClr val="980000"/>
                </a:solidFill>
              </a:rPr>
              <a:t>Sophia’s Path</a:t>
            </a:r>
            <a:r>
              <a:rPr b="1" lang="en" sz="2000">
                <a:solidFill>
                  <a:srgbClr val="4A86E8"/>
                </a:solidFill>
              </a:rPr>
              <a:t>: </a:t>
            </a:r>
            <a:endParaRPr b="1" sz="2000">
              <a:solidFill>
                <a:srgbClr val="4A86E8"/>
              </a:solidFill>
            </a:endParaRPr>
          </a:p>
          <a:p>
            <a:pPr indent="0" lvl="0" marL="0" rtl="0" algn="l">
              <a:spcBef>
                <a:spcPts val="0"/>
              </a:spcBef>
              <a:spcAft>
                <a:spcPts val="0"/>
              </a:spcAft>
              <a:buNone/>
            </a:pPr>
            <a:r>
              <a:rPr b="1" lang="en" sz="2000">
                <a:solidFill>
                  <a:srgbClr val="4A86E8"/>
                </a:solidFill>
              </a:rPr>
              <a:t>An Interactive Journey Through the History of Philosophy</a:t>
            </a:r>
            <a:endParaRPr b="1" sz="2000">
              <a:solidFill>
                <a:srgbClr val="4A86E8"/>
              </a:solidFill>
            </a:endParaRPr>
          </a:p>
        </p:txBody>
      </p:sp>
      <p:sp>
        <p:nvSpPr>
          <p:cNvPr id="61" name="Google Shape;61;p13"/>
          <p:cNvSpPr txBox="1"/>
          <p:nvPr/>
        </p:nvSpPr>
        <p:spPr>
          <a:xfrm>
            <a:off x="3312875" y="1611125"/>
            <a:ext cx="5551500" cy="291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200"/>
              </a:spcBef>
              <a:spcAft>
                <a:spcPts val="0"/>
              </a:spcAft>
              <a:buClr>
                <a:schemeClr val="dk1"/>
              </a:buClr>
              <a:buSzPts val="1100"/>
              <a:buFont typeface="Arial"/>
              <a:buNone/>
            </a:pPr>
            <a:r>
              <a:rPr lang="en" sz="1000">
                <a:solidFill>
                  <a:srgbClr val="980000"/>
                </a:solidFill>
              </a:rPr>
              <a:t>Dive into the world of philosophical thought with </a:t>
            </a:r>
            <a:r>
              <a:rPr b="1" lang="en" sz="1000">
                <a:solidFill>
                  <a:srgbClr val="980000"/>
                </a:solidFill>
              </a:rPr>
              <a:t>Sophia’s Path</a:t>
            </a:r>
            <a:r>
              <a:rPr lang="en" sz="1000">
                <a:solidFill>
                  <a:srgbClr val="980000"/>
                </a:solidFill>
              </a:rPr>
              <a:t>, where wisdom branches out in new and engaging ways. This unique platform presents the history of philosophy through an interactive tree map, allowing you to explore the development of ideas, schools of thought, and the connections between great philosophers.</a:t>
            </a:r>
            <a:endParaRPr sz="1000">
              <a:solidFill>
                <a:srgbClr val="980000"/>
              </a:solidFill>
            </a:endParaRPr>
          </a:p>
          <a:p>
            <a:pPr indent="0" lvl="0" marL="0" rtl="0" algn="l">
              <a:lnSpc>
                <a:spcPct val="115000"/>
              </a:lnSpc>
              <a:spcBef>
                <a:spcPts val="2200"/>
              </a:spcBef>
              <a:spcAft>
                <a:spcPts val="0"/>
              </a:spcAft>
              <a:buClr>
                <a:schemeClr val="dk1"/>
              </a:buClr>
              <a:buSzPts val="1100"/>
              <a:buFont typeface="Arial"/>
              <a:buNone/>
            </a:pPr>
            <a:r>
              <a:rPr lang="en" sz="1000">
                <a:solidFill>
                  <a:srgbClr val="980000"/>
                </a:solidFill>
              </a:rPr>
              <a:t>At Sophia’s Path, wisdom isn’t static—it’s a living, breathing network of ideas. Every philosopher and every theory is part of a broader conversation spanning centuries. Whether you’re a curious beginner or an experienced philosopher, this site provides a comprehensive and interactive way to navigate the complex landscape of philosophy, with both depth and clarity.</a:t>
            </a:r>
            <a:endParaRPr sz="1000">
              <a:solidFill>
                <a:srgbClr val="980000"/>
              </a:solidFill>
            </a:endParaRPr>
          </a:p>
          <a:p>
            <a:pPr indent="0" lvl="0" marL="0" rtl="0" algn="l">
              <a:lnSpc>
                <a:spcPct val="115000"/>
              </a:lnSpc>
              <a:spcBef>
                <a:spcPts val="2200"/>
              </a:spcBef>
              <a:spcAft>
                <a:spcPts val="2200"/>
              </a:spcAft>
              <a:buClr>
                <a:schemeClr val="dk1"/>
              </a:buClr>
              <a:buSzPts val="1100"/>
              <a:buFont typeface="Arial"/>
              <a:buNone/>
            </a:pPr>
            <a:r>
              <a:rPr lang="en" sz="1000">
                <a:solidFill>
                  <a:srgbClr val="980000"/>
                </a:solidFill>
              </a:rPr>
              <a:t>Join us on this journey, where the exploration of ideas is as dynamic as the thinkers themselves. Discover the connections, uncover new insights, and immerse yourself in the timeless pursuit of knowledge.</a:t>
            </a:r>
            <a:endParaRPr sz="1000">
              <a:solidFill>
                <a:srgbClr val="98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7" name="Google Shape;67;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68" name="Google Shape;68;p14"/>
          <p:cNvSpPr/>
          <p:nvPr/>
        </p:nvSpPr>
        <p:spPr>
          <a:xfrm>
            <a:off x="0" y="125"/>
            <a:ext cx="9129000" cy="5143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a:off x="3178250" y="263725"/>
            <a:ext cx="3272700" cy="2310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4"/>
          <p:cNvSpPr txBox="1"/>
          <p:nvPr/>
        </p:nvSpPr>
        <p:spPr>
          <a:xfrm>
            <a:off x="3178250" y="194575"/>
            <a:ext cx="294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What to search today?</a:t>
            </a:r>
            <a:endParaRPr sz="1200">
              <a:solidFill>
                <a:schemeClr val="dk2"/>
              </a:solidFill>
            </a:endParaRPr>
          </a:p>
        </p:txBody>
      </p:sp>
      <p:pic>
        <p:nvPicPr>
          <p:cNvPr id="71" name="Google Shape;71;p14"/>
          <p:cNvPicPr preferRelativeResize="0"/>
          <p:nvPr/>
        </p:nvPicPr>
        <p:blipFill>
          <a:blip r:embed="rId3">
            <a:alphaModFix/>
          </a:blip>
          <a:stretch>
            <a:fillRect/>
          </a:stretch>
        </p:blipFill>
        <p:spPr>
          <a:xfrm>
            <a:off x="-479400" y="642425"/>
            <a:ext cx="5051400" cy="5051400"/>
          </a:xfrm>
          <a:prstGeom prst="rect">
            <a:avLst/>
          </a:prstGeom>
          <a:noFill/>
          <a:ln>
            <a:noFill/>
          </a:ln>
        </p:spPr>
      </p:pic>
      <p:sp>
        <p:nvSpPr>
          <p:cNvPr id="72" name="Google Shape;72;p14"/>
          <p:cNvSpPr txBox="1"/>
          <p:nvPr/>
        </p:nvSpPr>
        <p:spPr>
          <a:xfrm>
            <a:off x="4479700" y="809125"/>
            <a:ext cx="4352700" cy="68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4A86E8"/>
                </a:solidFill>
              </a:rPr>
              <a:t>Go through </a:t>
            </a:r>
            <a:r>
              <a:rPr b="1" lang="en" sz="1700">
                <a:solidFill>
                  <a:srgbClr val="980000"/>
                </a:solidFill>
              </a:rPr>
              <a:t>Sophia’s Path </a:t>
            </a:r>
            <a:r>
              <a:rPr b="1" lang="en" sz="1700">
                <a:solidFill>
                  <a:srgbClr val="4A86E8"/>
                </a:solidFill>
              </a:rPr>
              <a:t>along tree nodes</a:t>
            </a:r>
            <a:endParaRPr b="1" sz="1700">
              <a:solidFill>
                <a:srgbClr val="4A86E8"/>
              </a:solidFill>
            </a:endParaRPr>
          </a:p>
        </p:txBody>
      </p:sp>
      <p:sp>
        <p:nvSpPr>
          <p:cNvPr id="73" name="Google Shape;73;p14"/>
          <p:cNvSpPr txBox="1"/>
          <p:nvPr/>
        </p:nvSpPr>
        <p:spPr>
          <a:xfrm>
            <a:off x="4479700" y="1496425"/>
            <a:ext cx="39141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980000"/>
                </a:solidFill>
              </a:rPr>
              <a:t>Each philosophical school/ philosopher is a node on the map, and with just a click, you can uncover its core theories and their contributions to the world of philosophy. Want to see how Plato’s metaphysical theories influenced Aristotle’s ethics? Or how Kant’s critical philosophy contrasts with Hegel’s dialectics? The connections between these great minds are visualized, offering a deeper, more intuitive understanding of their relationships and intellectual legacies.</a:t>
            </a:r>
            <a:endParaRPr sz="1600">
              <a:solidFill>
                <a:srgbClr val="98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79" name="Google Shape;79;p1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80" name="Google Shape;80;p15"/>
          <p:cNvSpPr/>
          <p:nvPr/>
        </p:nvSpPr>
        <p:spPr>
          <a:xfrm>
            <a:off x="0" y="125"/>
            <a:ext cx="9129000" cy="5143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3300">
              <a:solidFill>
                <a:schemeClr val="dk2"/>
              </a:solidFill>
            </a:endParaRPr>
          </a:p>
        </p:txBody>
      </p:sp>
      <p:sp>
        <p:nvSpPr>
          <p:cNvPr id="81" name="Google Shape;81;p15"/>
          <p:cNvSpPr/>
          <p:nvPr/>
        </p:nvSpPr>
        <p:spPr>
          <a:xfrm>
            <a:off x="3178250" y="263725"/>
            <a:ext cx="3272700" cy="2310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2" name="Google Shape;82;p15"/>
          <p:cNvSpPr txBox="1"/>
          <p:nvPr/>
        </p:nvSpPr>
        <p:spPr>
          <a:xfrm>
            <a:off x="3178250" y="194575"/>
            <a:ext cx="294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What to search today?</a:t>
            </a:r>
            <a:endParaRPr sz="1200">
              <a:solidFill>
                <a:schemeClr val="dk2"/>
              </a:solidFill>
            </a:endParaRPr>
          </a:p>
        </p:txBody>
      </p:sp>
      <p:sp>
        <p:nvSpPr>
          <p:cNvPr id="83" name="Google Shape;83;p15"/>
          <p:cNvSpPr/>
          <p:nvPr/>
        </p:nvSpPr>
        <p:spPr>
          <a:xfrm>
            <a:off x="659875" y="2272900"/>
            <a:ext cx="1237200" cy="657900"/>
          </a:xfrm>
          <a:prstGeom prst="flowChartAlternateProcess">
            <a:avLst/>
          </a:prstGeom>
          <a:solidFill>
            <a:srgbClr val="E06666"/>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Ancient Philosophy</a:t>
            </a:r>
            <a:endParaRPr/>
          </a:p>
        </p:txBody>
      </p:sp>
      <p:sp>
        <p:nvSpPr>
          <p:cNvPr id="84" name="Google Shape;84;p15"/>
          <p:cNvSpPr/>
          <p:nvPr/>
        </p:nvSpPr>
        <p:spPr>
          <a:xfrm>
            <a:off x="2447050" y="1093900"/>
            <a:ext cx="1305900" cy="579300"/>
          </a:xfrm>
          <a:prstGeom prst="flowChartAlternateProcess">
            <a:avLst/>
          </a:prstGeom>
          <a:solidFill>
            <a:srgbClr val="E06666"/>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Medieval </a:t>
            </a:r>
            <a:r>
              <a:rPr lang="en"/>
              <a:t>Philosophy</a:t>
            </a:r>
            <a:endParaRPr/>
          </a:p>
        </p:txBody>
      </p:sp>
      <p:sp>
        <p:nvSpPr>
          <p:cNvPr id="85" name="Google Shape;85;p15"/>
          <p:cNvSpPr txBox="1"/>
          <p:nvPr/>
        </p:nvSpPr>
        <p:spPr>
          <a:xfrm>
            <a:off x="4220450" y="2215575"/>
            <a:ext cx="1188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rPr>
              <a:t>…</a:t>
            </a:r>
            <a:endParaRPr b="1" sz="3300">
              <a:solidFill>
                <a:schemeClr val="dk2"/>
              </a:solidFill>
            </a:endParaRPr>
          </a:p>
        </p:txBody>
      </p:sp>
      <p:sp>
        <p:nvSpPr>
          <p:cNvPr id="86" name="Google Shape;86;p15"/>
          <p:cNvSpPr/>
          <p:nvPr/>
        </p:nvSpPr>
        <p:spPr>
          <a:xfrm>
            <a:off x="1239225" y="1093900"/>
            <a:ext cx="1188300" cy="1179000"/>
          </a:xfrm>
          <a:prstGeom prst="bentArrow">
            <a:avLst>
              <a:gd fmla="val 12494" name="adj1"/>
              <a:gd fmla="val 18324" name="adj2"/>
              <a:gd fmla="val 20833" name="adj3"/>
              <a:gd fmla="val 62466"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7" name="Google Shape;87;p15"/>
          <p:cNvSpPr txBox="1"/>
          <p:nvPr/>
        </p:nvSpPr>
        <p:spPr>
          <a:xfrm>
            <a:off x="1033025" y="1261150"/>
            <a:ext cx="1394400" cy="8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D85C6"/>
                </a:solidFill>
              </a:rPr>
              <a:t>Development and</a:t>
            </a:r>
            <a:endParaRPr b="1">
              <a:solidFill>
                <a:srgbClr val="3D85C6"/>
              </a:solidFill>
            </a:endParaRPr>
          </a:p>
          <a:p>
            <a:pPr indent="0" lvl="0" marL="0" rtl="0" algn="l">
              <a:spcBef>
                <a:spcPts val="0"/>
              </a:spcBef>
              <a:spcAft>
                <a:spcPts val="0"/>
              </a:spcAft>
              <a:buNone/>
            </a:pPr>
            <a:r>
              <a:rPr b="1" lang="en">
                <a:solidFill>
                  <a:srgbClr val="3D85C6"/>
                </a:solidFill>
              </a:rPr>
              <a:t>Negation</a:t>
            </a:r>
            <a:endParaRPr b="1">
              <a:solidFill>
                <a:srgbClr val="3D85C6"/>
              </a:solidFill>
            </a:endParaRPr>
          </a:p>
        </p:txBody>
      </p:sp>
      <p:sp>
        <p:nvSpPr>
          <p:cNvPr id="88" name="Google Shape;88;p15"/>
          <p:cNvSpPr/>
          <p:nvPr/>
        </p:nvSpPr>
        <p:spPr>
          <a:xfrm>
            <a:off x="6123650" y="1967775"/>
            <a:ext cx="1237200" cy="657900"/>
          </a:xfrm>
          <a:prstGeom prst="flowChartAlternateProcess">
            <a:avLst/>
          </a:prstGeom>
          <a:solidFill>
            <a:srgbClr val="E06666"/>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Analytic Philosophy</a:t>
            </a:r>
            <a:endParaRPr/>
          </a:p>
        </p:txBody>
      </p:sp>
      <p:sp>
        <p:nvSpPr>
          <p:cNvPr id="89" name="Google Shape;89;p15"/>
          <p:cNvSpPr/>
          <p:nvPr/>
        </p:nvSpPr>
        <p:spPr>
          <a:xfrm>
            <a:off x="7595100" y="1054600"/>
            <a:ext cx="1237200" cy="657900"/>
          </a:xfrm>
          <a:prstGeom prst="flowChartAlternateProcess">
            <a:avLst/>
          </a:prstGeom>
          <a:solidFill>
            <a:srgbClr val="E06666"/>
          </a:solid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t>Post-Modern Philosophy</a:t>
            </a:r>
            <a:endParaRPr sz="1300"/>
          </a:p>
        </p:txBody>
      </p:sp>
      <p:sp>
        <p:nvSpPr>
          <p:cNvPr id="90" name="Google Shape;90;p15"/>
          <p:cNvSpPr txBox="1"/>
          <p:nvPr/>
        </p:nvSpPr>
        <p:spPr>
          <a:xfrm>
            <a:off x="7732125" y="2672400"/>
            <a:ext cx="1188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300">
                <a:solidFill>
                  <a:schemeClr val="dk2"/>
                </a:solidFill>
              </a:rPr>
              <a:t>…</a:t>
            </a:r>
            <a:endParaRPr b="1" sz="3300">
              <a:solidFill>
                <a:schemeClr val="dk2"/>
              </a:solidFill>
            </a:endParaRPr>
          </a:p>
        </p:txBody>
      </p:sp>
      <p:sp>
        <p:nvSpPr>
          <p:cNvPr id="91" name="Google Shape;91;p15"/>
          <p:cNvSpPr/>
          <p:nvPr/>
        </p:nvSpPr>
        <p:spPr>
          <a:xfrm>
            <a:off x="0" y="4450800"/>
            <a:ext cx="9129000" cy="692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2" name="Google Shape;92;p15"/>
          <p:cNvSpPr txBox="1"/>
          <p:nvPr/>
        </p:nvSpPr>
        <p:spPr>
          <a:xfrm>
            <a:off x="3690600" y="4559975"/>
            <a:ext cx="1747800" cy="5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t>TIMELINE</a:t>
            </a:r>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6"/>
          <p:cNvSpPr/>
          <p:nvPr/>
        </p:nvSpPr>
        <p:spPr>
          <a:xfrm>
            <a:off x="7500" y="0"/>
            <a:ext cx="9129000" cy="5143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3300">
              <a:solidFill>
                <a:schemeClr val="dk2"/>
              </a:solidFill>
            </a:endParaRPr>
          </a:p>
        </p:txBody>
      </p:sp>
      <p:sp>
        <p:nvSpPr>
          <p:cNvPr id="98" name="Google Shape;98;p16"/>
          <p:cNvSpPr/>
          <p:nvPr/>
        </p:nvSpPr>
        <p:spPr>
          <a:xfrm>
            <a:off x="3178250" y="263725"/>
            <a:ext cx="3272700" cy="2310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 name="Google Shape;99;p16"/>
          <p:cNvSpPr txBox="1"/>
          <p:nvPr/>
        </p:nvSpPr>
        <p:spPr>
          <a:xfrm>
            <a:off x="3178250" y="194575"/>
            <a:ext cx="2945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rPr>
              <a:t>What to search today?</a:t>
            </a:r>
            <a:endParaRPr sz="1200">
              <a:solidFill>
                <a:schemeClr val="dk2"/>
              </a:solidFill>
            </a:endParaRPr>
          </a:p>
        </p:txBody>
      </p:sp>
      <p:sp>
        <p:nvSpPr>
          <p:cNvPr id="100" name="Google Shape;100;p16"/>
          <p:cNvSpPr/>
          <p:nvPr/>
        </p:nvSpPr>
        <p:spPr>
          <a:xfrm>
            <a:off x="0" y="4660825"/>
            <a:ext cx="9129000" cy="482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 name="Google Shape;101;p16"/>
          <p:cNvSpPr txBox="1"/>
          <p:nvPr/>
        </p:nvSpPr>
        <p:spPr>
          <a:xfrm>
            <a:off x="3698100" y="4707275"/>
            <a:ext cx="1747800" cy="5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t>TIMELINE</a:t>
            </a:r>
            <a:endParaRPr sz="1900"/>
          </a:p>
        </p:txBody>
      </p:sp>
      <p:pic>
        <p:nvPicPr>
          <p:cNvPr id="102" name="Google Shape;102;p16"/>
          <p:cNvPicPr preferRelativeResize="0"/>
          <p:nvPr/>
        </p:nvPicPr>
        <p:blipFill>
          <a:blip r:embed="rId3">
            <a:alphaModFix/>
          </a:blip>
          <a:stretch>
            <a:fillRect/>
          </a:stretch>
        </p:blipFill>
        <p:spPr>
          <a:xfrm>
            <a:off x="164375" y="1870825"/>
            <a:ext cx="595400" cy="595400"/>
          </a:xfrm>
          <a:prstGeom prst="rect">
            <a:avLst/>
          </a:prstGeom>
          <a:noFill/>
          <a:ln>
            <a:noFill/>
          </a:ln>
        </p:spPr>
      </p:pic>
      <p:sp>
        <p:nvSpPr>
          <p:cNvPr id="103" name="Google Shape;103;p16"/>
          <p:cNvSpPr txBox="1"/>
          <p:nvPr/>
        </p:nvSpPr>
        <p:spPr>
          <a:xfrm>
            <a:off x="88875" y="2456250"/>
            <a:ext cx="7464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G. E. Moore</a:t>
            </a:r>
            <a:endParaRPr sz="800">
              <a:solidFill>
                <a:schemeClr val="dk1"/>
              </a:solidFill>
            </a:endParaRPr>
          </a:p>
        </p:txBody>
      </p:sp>
      <p:sp>
        <p:nvSpPr>
          <p:cNvPr id="104" name="Google Shape;104;p16"/>
          <p:cNvSpPr/>
          <p:nvPr/>
        </p:nvSpPr>
        <p:spPr>
          <a:xfrm>
            <a:off x="1107900" y="1112925"/>
            <a:ext cx="2379900" cy="18663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16"/>
          <p:cNvSpPr/>
          <p:nvPr/>
        </p:nvSpPr>
        <p:spPr>
          <a:xfrm>
            <a:off x="1550050" y="1217700"/>
            <a:ext cx="1563900" cy="147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Logical Atomism</a:t>
            </a:r>
            <a:endParaRPr sz="1200">
              <a:solidFill>
                <a:schemeClr val="dk1"/>
              </a:solidFill>
            </a:endParaRPr>
          </a:p>
        </p:txBody>
      </p:sp>
      <p:pic>
        <p:nvPicPr>
          <p:cNvPr id="106" name="Google Shape;106;p16"/>
          <p:cNvPicPr preferRelativeResize="0"/>
          <p:nvPr/>
        </p:nvPicPr>
        <p:blipFill>
          <a:blip r:embed="rId4">
            <a:alphaModFix/>
          </a:blip>
          <a:stretch>
            <a:fillRect/>
          </a:stretch>
        </p:blipFill>
        <p:spPr>
          <a:xfrm>
            <a:off x="1382006" y="1473175"/>
            <a:ext cx="471967" cy="595401"/>
          </a:xfrm>
          <a:prstGeom prst="rect">
            <a:avLst/>
          </a:prstGeom>
          <a:noFill/>
          <a:ln>
            <a:noFill/>
          </a:ln>
        </p:spPr>
      </p:pic>
      <p:sp>
        <p:nvSpPr>
          <p:cNvPr id="107" name="Google Shape;107;p16"/>
          <p:cNvSpPr txBox="1"/>
          <p:nvPr/>
        </p:nvSpPr>
        <p:spPr>
          <a:xfrm>
            <a:off x="1112637" y="2053013"/>
            <a:ext cx="1010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Bertrand</a:t>
            </a:r>
            <a:r>
              <a:rPr lang="en" sz="800">
                <a:solidFill>
                  <a:schemeClr val="dk1"/>
                </a:solidFill>
              </a:rPr>
              <a:t> Russell</a:t>
            </a:r>
            <a:endParaRPr sz="800">
              <a:solidFill>
                <a:schemeClr val="dk1"/>
              </a:solidFill>
            </a:endParaRPr>
          </a:p>
        </p:txBody>
      </p:sp>
      <p:pic>
        <p:nvPicPr>
          <p:cNvPr id="108" name="Google Shape;108;p16"/>
          <p:cNvPicPr preferRelativeResize="0"/>
          <p:nvPr/>
        </p:nvPicPr>
        <p:blipFill>
          <a:blip r:embed="rId5">
            <a:alphaModFix/>
          </a:blip>
          <a:stretch>
            <a:fillRect/>
          </a:stretch>
        </p:blipFill>
        <p:spPr>
          <a:xfrm>
            <a:off x="2900025" y="1546850"/>
            <a:ext cx="371032" cy="552724"/>
          </a:xfrm>
          <a:prstGeom prst="rect">
            <a:avLst/>
          </a:prstGeom>
          <a:solidFill>
            <a:srgbClr val="FF9900"/>
          </a:solidFill>
          <a:ln>
            <a:noFill/>
          </a:ln>
        </p:spPr>
      </p:pic>
      <p:sp>
        <p:nvSpPr>
          <p:cNvPr id="109" name="Google Shape;109;p16"/>
          <p:cNvSpPr txBox="1"/>
          <p:nvPr/>
        </p:nvSpPr>
        <p:spPr>
          <a:xfrm>
            <a:off x="2679912" y="2053013"/>
            <a:ext cx="1010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Gottlob Frege</a:t>
            </a:r>
            <a:endParaRPr sz="800">
              <a:solidFill>
                <a:schemeClr val="dk1"/>
              </a:solidFill>
            </a:endParaRPr>
          </a:p>
        </p:txBody>
      </p:sp>
      <p:pic>
        <p:nvPicPr>
          <p:cNvPr id="110" name="Google Shape;110;p16"/>
          <p:cNvPicPr preferRelativeResize="0"/>
          <p:nvPr/>
        </p:nvPicPr>
        <p:blipFill>
          <a:blip r:embed="rId6">
            <a:alphaModFix/>
          </a:blip>
          <a:stretch>
            <a:fillRect/>
          </a:stretch>
        </p:blipFill>
        <p:spPr>
          <a:xfrm>
            <a:off x="2165626" y="2145461"/>
            <a:ext cx="471975" cy="630127"/>
          </a:xfrm>
          <a:prstGeom prst="rect">
            <a:avLst/>
          </a:prstGeom>
          <a:noFill/>
          <a:ln>
            <a:noFill/>
          </a:ln>
        </p:spPr>
      </p:pic>
      <p:sp>
        <p:nvSpPr>
          <p:cNvPr id="111" name="Google Shape;111;p16"/>
          <p:cNvSpPr txBox="1"/>
          <p:nvPr/>
        </p:nvSpPr>
        <p:spPr>
          <a:xfrm>
            <a:off x="1960550" y="2687250"/>
            <a:ext cx="1217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Ludwig Wittgenstein</a:t>
            </a:r>
            <a:endParaRPr sz="800">
              <a:solidFill>
                <a:schemeClr val="dk1"/>
              </a:solidFill>
            </a:endParaRPr>
          </a:p>
        </p:txBody>
      </p:sp>
      <p:sp>
        <p:nvSpPr>
          <p:cNvPr id="112" name="Google Shape;112;p16"/>
          <p:cNvSpPr/>
          <p:nvPr/>
        </p:nvSpPr>
        <p:spPr>
          <a:xfrm>
            <a:off x="3950025" y="599925"/>
            <a:ext cx="2945400" cy="14532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 name="Google Shape;113;p16"/>
          <p:cNvSpPr/>
          <p:nvPr/>
        </p:nvSpPr>
        <p:spPr>
          <a:xfrm>
            <a:off x="4032650" y="656200"/>
            <a:ext cx="1563900" cy="147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Logical Positivism</a:t>
            </a:r>
            <a:endParaRPr sz="1200">
              <a:solidFill>
                <a:schemeClr val="dk1"/>
              </a:solidFill>
            </a:endParaRPr>
          </a:p>
        </p:txBody>
      </p:sp>
      <p:pic>
        <p:nvPicPr>
          <p:cNvPr id="114" name="Google Shape;114;p16"/>
          <p:cNvPicPr preferRelativeResize="0"/>
          <p:nvPr/>
        </p:nvPicPr>
        <p:blipFill>
          <a:blip r:embed="rId7">
            <a:alphaModFix/>
          </a:blip>
          <a:stretch>
            <a:fillRect/>
          </a:stretch>
        </p:blipFill>
        <p:spPr>
          <a:xfrm>
            <a:off x="4025300" y="895825"/>
            <a:ext cx="746401" cy="419982"/>
          </a:xfrm>
          <a:prstGeom prst="rect">
            <a:avLst/>
          </a:prstGeom>
          <a:noFill/>
          <a:ln>
            <a:noFill/>
          </a:ln>
        </p:spPr>
      </p:pic>
      <p:sp>
        <p:nvSpPr>
          <p:cNvPr id="115" name="Google Shape;115;p16"/>
          <p:cNvSpPr txBox="1"/>
          <p:nvPr/>
        </p:nvSpPr>
        <p:spPr>
          <a:xfrm>
            <a:off x="4025312" y="1217688"/>
            <a:ext cx="1010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Vienna Circle</a:t>
            </a:r>
            <a:endParaRPr sz="800">
              <a:solidFill>
                <a:schemeClr val="dk1"/>
              </a:solidFill>
            </a:endParaRPr>
          </a:p>
        </p:txBody>
      </p:sp>
      <p:pic>
        <p:nvPicPr>
          <p:cNvPr id="116" name="Google Shape;116;p16"/>
          <p:cNvPicPr preferRelativeResize="0"/>
          <p:nvPr/>
        </p:nvPicPr>
        <p:blipFill>
          <a:blip r:embed="rId8">
            <a:alphaModFix/>
          </a:blip>
          <a:stretch>
            <a:fillRect/>
          </a:stretch>
        </p:blipFill>
        <p:spPr>
          <a:xfrm>
            <a:off x="5080425" y="895817"/>
            <a:ext cx="595401" cy="884532"/>
          </a:xfrm>
          <a:prstGeom prst="rect">
            <a:avLst/>
          </a:prstGeom>
          <a:noFill/>
          <a:ln>
            <a:noFill/>
          </a:ln>
        </p:spPr>
      </p:pic>
      <p:sp>
        <p:nvSpPr>
          <p:cNvPr id="117" name="Google Shape;117;p16"/>
          <p:cNvSpPr txBox="1"/>
          <p:nvPr/>
        </p:nvSpPr>
        <p:spPr>
          <a:xfrm>
            <a:off x="5043625" y="1779050"/>
            <a:ext cx="6690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A. J. Ayer</a:t>
            </a:r>
            <a:endParaRPr sz="800">
              <a:solidFill>
                <a:schemeClr val="dk1"/>
              </a:solidFill>
            </a:endParaRPr>
          </a:p>
        </p:txBody>
      </p:sp>
      <p:pic>
        <p:nvPicPr>
          <p:cNvPr id="118" name="Google Shape;118;p16"/>
          <p:cNvPicPr preferRelativeResize="0"/>
          <p:nvPr/>
        </p:nvPicPr>
        <p:blipFill>
          <a:blip r:embed="rId9">
            <a:alphaModFix/>
          </a:blip>
          <a:stretch>
            <a:fillRect/>
          </a:stretch>
        </p:blipFill>
        <p:spPr>
          <a:xfrm>
            <a:off x="5847763" y="737561"/>
            <a:ext cx="746400" cy="736514"/>
          </a:xfrm>
          <a:prstGeom prst="rect">
            <a:avLst/>
          </a:prstGeom>
          <a:noFill/>
          <a:ln>
            <a:noFill/>
          </a:ln>
        </p:spPr>
      </p:pic>
      <p:sp>
        <p:nvSpPr>
          <p:cNvPr id="119" name="Google Shape;119;p16"/>
          <p:cNvSpPr txBox="1"/>
          <p:nvPr/>
        </p:nvSpPr>
        <p:spPr>
          <a:xfrm>
            <a:off x="5790463" y="1448700"/>
            <a:ext cx="8610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Rudolf Carnap</a:t>
            </a:r>
            <a:endParaRPr sz="800">
              <a:solidFill>
                <a:schemeClr val="dk1"/>
              </a:solidFill>
            </a:endParaRPr>
          </a:p>
        </p:txBody>
      </p:sp>
      <p:sp>
        <p:nvSpPr>
          <p:cNvPr id="120" name="Google Shape;120;p16"/>
          <p:cNvSpPr/>
          <p:nvPr/>
        </p:nvSpPr>
        <p:spPr>
          <a:xfrm>
            <a:off x="3982675" y="2272200"/>
            <a:ext cx="3272700" cy="147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Emergence of Ordinary Language Philosophy</a:t>
            </a:r>
            <a:endParaRPr sz="1200">
              <a:solidFill>
                <a:schemeClr val="dk1"/>
              </a:solidFill>
            </a:endParaRPr>
          </a:p>
        </p:txBody>
      </p:sp>
      <p:sp>
        <p:nvSpPr>
          <p:cNvPr id="121" name="Google Shape;121;p16"/>
          <p:cNvSpPr/>
          <p:nvPr/>
        </p:nvSpPr>
        <p:spPr>
          <a:xfrm>
            <a:off x="3690600" y="2142725"/>
            <a:ext cx="4701600" cy="13446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16"/>
          <p:cNvSpPr/>
          <p:nvPr/>
        </p:nvSpPr>
        <p:spPr>
          <a:xfrm>
            <a:off x="7485200" y="486125"/>
            <a:ext cx="1563900" cy="2139600"/>
          </a:xfrm>
          <a:prstGeom prst="rect">
            <a:avLst/>
          </a:prstGeom>
          <a:solidFill>
            <a:srgbClr val="DD7E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6"/>
          <p:cNvSpPr/>
          <p:nvPr/>
        </p:nvSpPr>
        <p:spPr>
          <a:xfrm>
            <a:off x="7579100" y="1334850"/>
            <a:ext cx="176700" cy="147300"/>
          </a:xfrm>
          <a:prstGeom prst="ellipse">
            <a:avLst/>
          </a:prstGeom>
          <a:solidFill>
            <a:srgbClr val="DD7E6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16"/>
          <p:cNvSpPr/>
          <p:nvPr/>
        </p:nvSpPr>
        <p:spPr>
          <a:xfrm>
            <a:off x="7574400" y="1677575"/>
            <a:ext cx="176700" cy="147300"/>
          </a:xfrm>
          <a:prstGeom prst="ellipse">
            <a:avLst/>
          </a:prstGeom>
          <a:solidFill>
            <a:srgbClr val="DD7E6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16"/>
          <p:cNvSpPr/>
          <p:nvPr/>
        </p:nvSpPr>
        <p:spPr>
          <a:xfrm>
            <a:off x="7574400" y="2020288"/>
            <a:ext cx="176700" cy="147300"/>
          </a:xfrm>
          <a:prstGeom prst="ellipse">
            <a:avLst/>
          </a:prstGeom>
          <a:solidFill>
            <a:srgbClr val="DD7E6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16"/>
          <p:cNvSpPr/>
          <p:nvPr/>
        </p:nvSpPr>
        <p:spPr>
          <a:xfrm>
            <a:off x="7574400" y="2323188"/>
            <a:ext cx="176700" cy="147300"/>
          </a:xfrm>
          <a:prstGeom prst="ellipse">
            <a:avLst/>
          </a:prstGeom>
          <a:solidFill>
            <a:srgbClr val="DD7E6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 name="Google Shape;127;p16"/>
          <p:cNvSpPr txBox="1"/>
          <p:nvPr/>
        </p:nvSpPr>
        <p:spPr>
          <a:xfrm>
            <a:off x="7755800" y="948250"/>
            <a:ext cx="9426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Metaphysics</a:t>
            </a:r>
            <a:endParaRPr sz="1000">
              <a:solidFill>
                <a:schemeClr val="dk1"/>
              </a:solidFill>
            </a:endParaRPr>
          </a:p>
        </p:txBody>
      </p:sp>
      <p:sp>
        <p:nvSpPr>
          <p:cNvPr id="128" name="Google Shape;128;p16"/>
          <p:cNvSpPr txBox="1"/>
          <p:nvPr/>
        </p:nvSpPr>
        <p:spPr>
          <a:xfrm>
            <a:off x="7795850" y="1292988"/>
            <a:ext cx="9426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rPr>
              <a:t>Epistemology</a:t>
            </a:r>
            <a:endParaRPr sz="900">
              <a:solidFill>
                <a:schemeClr val="dk1"/>
              </a:solidFill>
            </a:endParaRPr>
          </a:p>
        </p:txBody>
      </p:sp>
      <p:sp>
        <p:nvSpPr>
          <p:cNvPr id="129" name="Google Shape;129;p16"/>
          <p:cNvSpPr txBox="1"/>
          <p:nvPr/>
        </p:nvSpPr>
        <p:spPr>
          <a:xfrm>
            <a:off x="7795850" y="1590688"/>
            <a:ext cx="9426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Ethics</a:t>
            </a:r>
            <a:endParaRPr sz="1000">
              <a:solidFill>
                <a:schemeClr val="dk1"/>
              </a:solidFill>
            </a:endParaRPr>
          </a:p>
        </p:txBody>
      </p:sp>
      <p:sp>
        <p:nvSpPr>
          <p:cNvPr id="130" name="Google Shape;130;p16"/>
          <p:cNvSpPr txBox="1"/>
          <p:nvPr/>
        </p:nvSpPr>
        <p:spPr>
          <a:xfrm>
            <a:off x="7795850" y="1868075"/>
            <a:ext cx="1151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Philosophy</a:t>
            </a:r>
            <a:r>
              <a:rPr lang="en" sz="800">
                <a:solidFill>
                  <a:schemeClr val="dk1"/>
                </a:solidFill>
              </a:rPr>
              <a:t> of Mind</a:t>
            </a:r>
            <a:endParaRPr sz="800">
              <a:solidFill>
                <a:schemeClr val="dk1"/>
              </a:solidFill>
            </a:endParaRPr>
          </a:p>
        </p:txBody>
      </p:sp>
      <p:sp>
        <p:nvSpPr>
          <p:cNvPr id="131" name="Google Shape;131;p16"/>
          <p:cNvSpPr txBox="1"/>
          <p:nvPr/>
        </p:nvSpPr>
        <p:spPr>
          <a:xfrm>
            <a:off x="7733175" y="2145450"/>
            <a:ext cx="13053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rPr>
              <a:t>Political Philosophy</a:t>
            </a:r>
            <a:endParaRPr sz="900">
              <a:solidFill>
                <a:schemeClr val="dk1"/>
              </a:solidFill>
            </a:endParaRPr>
          </a:p>
        </p:txBody>
      </p:sp>
      <p:sp>
        <p:nvSpPr>
          <p:cNvPr id="132" name="Google Shape;132;p16"/>
          <p:cNvSpPr/>
          <p:nvPr/>
        </p:nvSpPr>
        <p:spPr>
          <a:xfrm>
            <a:off x="7579100" y="1031950"/>
            <a:ext cx="176700" cy="147300"/>
          </a:xfrm>
          <a:prstGeom prst="ellipse">
            <a:avLst/>
          </a:prstGeom>
          <a:solidFill>
            <a:srgbClr val="DD7E6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3" name="Google Shape;133;p16"/>
          <p:cNvSpPr txBox="1"/>
          <p:nvPr/>
        </p:nvSpPr>
        <p:spPr>
          <a:xfrm>
            <a:off x="7495550" y="599925"/>
            <a:ext cx="11097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Filter</a:t>
            </a:r>
            <a:endParaRPr sz="1800">
              <a:solidFill>
                <a:schemeClr val="dk1"/>
              </a:solidFill>
            </a:endParaRPr>
          </a:p>
        </p:txBody>
      </p:sp>
      <p:pic>
        <p:nvPicPr>
          <p:cNvPr id="134" name="Google Shape;134;p16"/>
          <p:cNvPicPr preferRelativeResize="0"/>
          <p:nvPr/>
        </p:nvPicPr>
        <p:blipFill>
          <a:blip r:embed="rId10">
            <a:alphaModFix/>
          </a:blip>
          <a:stretch>
            <a:fillRect/>
          </a:stretch>
        </p:blipFill>
        <p:spPr>
          <a:xfrm>
            <a:off x="3590849" y="2470494"/>
            <a:ext cx="1305299" cy="734207"/>
          </a:xfrm>
          <a:prstGeom prst="rect">
            <a:avLst/>
          </a:prstGeom>
          <a:noFill/>
          <a:ln>
            <a:noFill/>
          </a:ln>
        </p:spPr>
      </p:pic>
      <p:sp>
        <p:nvSpPr>
          <p:cNvPr id="135" name="Google Shape;135;p16"/>
          <p:cNvSpPr txBox="1"/>
          <p:nvPr/>
        </p:nvSpPr>
        <p:spPr>
          <a:xfrm>
            <a:off x="3910700" y="3143275"/>
            <a:ext cx="8610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P. F. Strawson</a:t>
            </a:r>
            <a:endParaRPr sz="800">
              <a:solidFill>
                <a:schemeClr val="dk1"/>
              </a:solidFill>
            </a:endParaRPr>
          </a:p>
        </p:txBody>
      </p:sp>
      <p:pic>
        <p:nvPicPr>
          <p:cNvPr id="136" name="Google Shape;136;p16"/>
          <p:cNvPicPr preferRelativeResize="0"/>
          <p:nvPr/>
        </p:nvPicPr>
        <p:blipFill>
          <a:blip r:embed="rId11">
            <a:alphaModFix/>
          </a:blip>
          <a:stretch>
            <a:fillRect/>
          </a:stretch>
        </p:blipFill>
        <p:spPr>
          <a:xfrm>
            <a:off x="5043625" y="2775607"/>
            <a:ext cx="471975" cy="574018"/>
          </a:xfrm>
          <a:prstGeom prst="rect">
            <a:avLst/>
          </a:prstGeom>
          <a:noFill/>
          <a:ln>
            <a:noFill/>
          </a:ln>
        </p:spPr>
      </p:pic>
      <p:sp>
        <p:nvSpPr>
          <p:cNvPr id="137" name="Google Shape;137;p16"/>
          <p:cNvSpPr txBox="1"/>
          <p:nvPr/>
        </p:nvSpPr>
        <p:spPr>
          <a:xfrm>
            <a:off x="4947623" y="3264700"/>
            <a:ext cx="7464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J. L. Austin</a:t>
            </a:r>
            <a:endParaRPr sz="800">
              <a:solidFill>
                <a:schemeClr val="dk1"/>
              </a:solidFill>
            </a:endParaRPr>
          </a:p>
        </p:txBody>
      </p:sp>
      <p:pic>
        <p:nvPicPr>
          <p:cNvPr id="138" name="Google Shape;138;p16"/>
          <p:cNvPicPr preferRelativeResize="0"/>
          <p:nvPr/>
        </p:nvPicPr>
        <p:blipFill>
          <a:blip r:embed="rId12">
            <a:alphaModFix/>
          </a:blip>
          <a:stretch>
            <a:fillRect/>
          </a:stretch>
        </p:blipFill>
        <p:spPr>
          <a:xfrm>
            <a:off x="6123644" y="2514750"/>
            <a:ext cx="534206" cy="704175"/>
          </a:xfrm>
          <a:prstGeom prst="rect">
            <a:avLst/>
          </a:prstGeom>
          <a:noFill/>
          <a:ln>
            <a:noFill/>
          </a:ln>
        </p:spPr>
      </p:pic>
      <p:sp>
        <p:nvSpPr>
          <p:cNvPr id="139" name="Google Shape;139;p16"/>
          <p:cNvSpPr txBox="1"/>
          <p:nvPr/>
        </p:nvSpPr>
        <p:spPr>
          <a:xfrm>
            <a:off x="6034413" y="3143275"/>
            <a:ext cx="8610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Gilbert Ryle</a:t>
            </a:r>
            <a:endParaRPr sz="800">
              <a:solidFill>
                <a:schemeClr val="dk1"/>
              </a:solidFill>
            </a:endParaRPr>
          </a:p>
        </p:txBody>
      </p:sp>
      <p:sp>
        <p:nvSpPr>
          <p:cNvPr id="140" name="Google Shape;140;p16"/>
          <p:cNvSpPr/>
          <p:nvPr/>
        </p:nvSpPr>
        <p:spPr>
          <a:xfrm>
            <a:off x="4212675" y="3705725"/>
            <a:ext cx="2582100" cy="147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rPr>
              <a:t>Logical </a:t>
            </a:r>
            <a:r>
              <a:rPr lang="en" sz="1200">
                <a:solidFill>
                  <a:schemeClr val="dk1"/>
                </a:solidFill>
              </a:rPr>
              <a:t>Empiricism</a:t>
            </a:r>
            <a:r>
              <a:rPr lang="en" sz="1200">
                <a:solidFill>
                  <a:schemeClr val="dk1"/>
                </a:solidFill>
              </a:rPr>
              <a:t> and its End</a:t>
            </a:r>
            <a:endParaRPr sz="1200">
              <a:solidFill>
                <a:schemeClr val="dk1"/>
              </a:solidFill>
            </a:endParaRPr>
          </a:p>
        </p:txBody>
      </p:sp>
      <p:sp>
        <p:nvSpPr>
          <p:cNvPr id="141" name="Google Shape;141;p16"/>
          <p:cNvSpPr/>
          <p:nvPr/>
        </p:nvSpPr>
        <p:spPr>
          <a:xfrm>
            <a:off x="4080200" y="3659300"/>
            <a:ext cx="4867500" cy="884400"/>
          </a:xfrm>
          <a:prstGeom prst="rect">
            <a:avLst/>
          </a:prstGeom>
          <a:noFill/>
          <a:ln cap="flat" cmpd="sng" w="9525">
            <a:solidFill>
              <a:srgbClr val="000000"/>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42" name="Google Shape;142;p16"/>
          <p:cNvPicPr preferRelativeResize="0"/>
          <p:nvPr/>
        </p:nvPicPr>
        <p:blipFill>
          <a:blip r:embed="rId13">
            <a:alphaModFix/>
          </a:blip>
          <a:stretch>
            <a:fillRect/>
          </a:stretch>
        </p:blipFill>
        <p:spPr>
          <a:xfrm>
            <a:off x="4212988" y="3823226"/>
            <a:ext cx="371025" cy="548156"/>
          </a:xfrm>
          <a:prstGeom prst="rect">
            <a:avLst/>
          </a:prstGeom>
          <a:noFill/>
          <a:ln>
            <a:noFill/>
          </a:ln>
        </p:spPr>
      </p:pic>
      <p:sp>
        <p:nvSpPr>
          <p:cNvPr id="143" name="Google Shape;143;p16"/>
          <p:cNvSpPr txBox="1"/>
          <p:nvPr/>
        </p:nvSpPr>
        <p:spPr>
          <a:xfrm>
            <a:off x="4025300" y="4314250"/>
            <a:ext cx="14964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Willard Von Orman Quine</a:t>
            </a:r>
            <a:endParaRPr sz="800">
              <a:solidFill>
                <a:schemeClr val="dk1"/>
              </a:solidFill>
            </a:endParaRPr>
          </a:p>
        </p:txBody>
      </p:sp>
      <p:pic>
        <p:nvPicPr>
          <p:cNvPr id="144" name="Google Shape;144;p16"/>
          <p:cNvPicPr preferRelativeResize="0"/>
          <p:nvPr/>
        </p:nvPicPr>
        <p:blipFill>
          <a:blip r:embed="rId14">
            <a:alphaModFix/>
          </a:blip>
          <a:stretch>
            <a:fillRect/>
          </a:stretch>
        </p:blipFill>
        <p:spPr>
          <a:xfrm>
            <a:off x="6706400" y="3853022"/>
            <a:ext cx="371025" cy="528704"/>
          </a:xfrm>
          <a:prstGeom prst="rect">
            <a:avLst/>
          </a:prstGeom>
          <a:noFill/>
          <a:ln>
            <a:noFill/>
          </a:ln>
        </p:spPr>
      </p:pic>
      <p:sp>
        <p:nvSpPr>
          <p:cNvPr id="145" name="Google Shape;145;p16"/>
          <p:cNvSpPr txBox="1"/>
          <p:nvPr/>
        </p:nvSpPr>
        <p:spPr>
          <a:xfrm>
            <a:off x="6461407" y="4339825"/>
            <a:ext cx="8610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Wilfrid Sellars</a:t>
            </a:r>
            <a:endParaRPr sz="800">
              <a:solidFill>
                <a:schemeClr val="dk1"/>
              </a:solidFill>
            </a:endParaRPr>
          </a:p>
        </p:txBody>
      </p:sp>
      <p:pic>
        <p:nvPicPr>
          <p:cNvPr id="146" name="Google Shape;146;p16"/>
          <p:cNvPicPr preferRelativeResize="0"/>
          <p:nvPr/>
        </p:nvPicPr>
        <p:blipFill>
          <a:blip r:embed="rId15">
            <a:alphaModFix/>
          </a:blip>
          <a:stretch>
            <a:fillRect/>
          </a:stretch>
        </p:blipFill>
        <p:spPr>
          <a:xfrm>
            <a:off x="7481937" y="3750385"/>
            <a:ext cx="371025" cy="563865"/>
          </a:xfrm>
          <a:prstGeom prst="rect">
            <a:avLst/>
          </a:prstGeom>
          <a:noFill/>
          <a:ln>
            <a:noFill/>
          </a:ln>
        </p:spPr>
      </p:pic>
      <p:sp>
        <p:nvSpPr>
          <p:cNvPr id="147" name="Google Shape;147;p16"/>
          <p:cNvSpPr txBox="1"/>
          <p:nvPr/>
        </p:nvSpPr>
        <p:spPr>
          <a:xfrm>
            <a:off x="7322400" y="4266375"/>
            <a:ext cx="1109700" cy="2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1"/>
                </a:solidFill>
              </a:rPr>
              <a:t>Roderick Chisholm</a:t>
            </a:r>
            <a:endParaRPr sz="8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7"/>
          <p:cNvSpPr/>
          <p:nvPr/>
        </p:nvSpPr>
        <p:spPr>
          <a:xfrm>
            <a:off x="0" y="125"/>
            <a:ext cx="9129000" cy="5143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3300">
              <a:solidFill>
                <a:schemeClr val="dk2"/>
              </a:solidFill>
            </a:endParaRPr>
          </a:p>
        </p:txBody>
      </p:sp>
      <p:pic>
        <p:nvPicPr>
          <p:cNvPr id="153" name="Google Shape;153;p17"/>
          <p:cNvPicPr preferRelativeResize="0"/>
          <p:nvPr/>
        </p:nvPicPr>
        <p:blipFill>
          <a:blip r:embed="rId3">
            <a:alphaModFix/>
          </a:blip>
          <a:stretch>
            <a:fillRect/>
          </a:stretch>
        </p:blipFill>
        <p:spPr>
          <a:xfrm>
            <a:off x="6686550" y="-12"/>
            <a:ext cx="2457450" cy="3228975"/>
          </a:xfrm>
          <a:prstGeom prst="rect">
            <a:avLst/>
          </a:prstGeom>
          <a:noFill/>
          <a:ln>
            <a:noFill/>
          </a:ln>
        </p:spPr>
      </p:pic>
      <p:sp>
        <p:nvSpPr>
          <p:cNvPr id="154" name="Google Shape;154;p17"/>
          <p:cNvSpPr txBox="1"/>
          <p:nvPr/>
        </p:nvSpPr>
        <p:spPr>
          <a:xfrm>
            <a:off x="237625" y="269050"/>
            <a:ext cx="5685600" cy="463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500">
                <a:solidFill>
                  <a:schemeClr val="dk1"/>
                </a:solidFill>
              </a:rPr>
              <a:t>George</a:t>
            </a:r>
            <a:r>
              <a:rPr b="1" lang="en" sz="1500">
                <a:solidFill>
                  <a:schemeClr val="dk1"/>
                </a:solidFill>
              </a:rPr>
              <a:t> Edward Moore</a:t>
            </a:r>
            <a:endParaRPr b="1" sz="15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sz="15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sz="1100">
                <a:solidFill>
                  <a:schemeClr val="dk1"/>
                </a:solidFill>
              </a:rPr>
              <a:t>The Refutation of Idealism and the proof of the external world </a:t>
            </a:r>
            <a:endParaRPr b="1" sz="1100">
              <a:solidFill>
                <a:schemeClr val="dk1"/>
              </a:solidFill>
            </a:endParaRPr>
          </a:p>
          <a:p>
            <a:pPr indent="0" lvl="0" marL="0" rtl="0" algn="l">
              <a:lnSpc>
                <a:spcPct val="115000"/>
              </a:lnSpc>
              <a:spcBef>
                <a:spcPts val="0"/>
              </a:spcBef>
              <a:spcAft>
                <a:spcPts val="0"/>
              </a:spcAft>
              <a:buNone/>
            </a:pPr>
            <a:r>
              <a:rPr lang="en" sz="1050">
                <a:solidFill>
                  <a:schemeClr val="dk1"/>
                </a:solidFill>
                <a:latin typeface="Roboto"/>
                <a:ea typeface="Roboto"/>
                <a:cs typeface="Roboto"/>
                <a:sym typeface="Roboto"/>
              </a:rPr>
              <a:t>Against the Idealist notion that to be is to be perceived, the central idea of Moore´s counterargument is that external objects are things whose existence is not dependent upon our experience. This is the distinction of consciousness and the content of our consciousness. To prove their existence, Moore holds up his two hands and states, "Here is one hand" while making a gesture with his right hand, and then adds, " and here is another" while making a gesture with his left hand. He argues that this simple demonstration provides a perfectly rigorous proof of the existence of external objects. Moore's aim is to establish the existence of an external world, rather than proving his knowledge of it. </a:t>
            </a:r>
            <a:endParaRPr sz="10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050">
              <a:solidFill>
                <a:schemeClr val="dk1"/>
              </a:solidFill>
              <a:latin typeface="Roboto"/>
              <a:ea typeface="Roboto"/>
              <a:cs typeface="Roboto"/>
              <a:sym typeface="Roboto"/>
            </a:endParaRPr>
          </a:p>
          <a:p>
            <a:pPr indent="-295275" lvl="0" marL="457200" rtl="0" algn="l">
              <a:lnSpc>
                <a:spcPct val="115000"/>
              </a:lnSpc>
              <a:spcBef>
                <a:spcPts val="0"/>
              </a:spcBef>
              <a:spcAft>
                <a:spcPts val="0"/>
              </a:spcAft>
              <a:buClr>
                <a:schemeClr val="dk1"/>
              </a:buClr>
              <a:buSzPts val="1050"/>
              <a:buFont typeface="Roboto"/>
              <a:buAutoNum type="arabicPeriod"/>
            </a:pPr>
            <a:r>
              <a:rPr b="1" lang="en" sz="1050">
                <a:solidFill>
                  <a:schemeClr val="dk1"/>
                </a:solidFill>
                <a:latin typeface="Roboto"/>
                <a:ea typeface="Roboto"/>
                <a:cs typeface="Roboto"/>
                <a:sym typeface="Roboto"/>
              </a:rPr>
              <a:t>Principia Ethica</a:t>
            </a:r>
            <a:endParaRPr b="1" sz="1050">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rPr lang="en" sz="1050">
                <a:solidFill>
                  <a:schemeClr val="dk1"/>
                </a:solidFill>
                <a:latin typeface="Roboto"/>
                <a:ea typeface="Roboto"/>
                <a:cs typeface="Roboto"/>
                <a:sym typeface="Roboto"/>
              </a:rPr>
              <a:t>I.</a:t>
            </a:r>
            <a:r>
              <a:rPr lang="en" sz="1050" u="sng">
                <a:solidFill>
                  <a:schemeClr val="hlink"/>
                </a:solidFill>
                <a:latin typeface="Roboto"/>
                <a:ea typeface="Roboto"/>
                <a:cs typeface="Roboto"/>
                <a:sym typeface="Roboto"/>
                <a:hlinkClick action="ppaction://hlinksldjump" r:id="rId4"/>
              </a:rPr>
              <a:t>Anti-naturalistic view</a:t>
            </a:r>
            <a:r>
              <a:rPr lang="en" sz="1050">
                <a:solidFill>
                  <a:schemeClr val="dk1"/>
                </a:solidFill>
                <a:latin typeface="Roboto"/>
                <a:ea typeface="Roboto"/>
                <a:cs typeface="Roboto"/>
                <a:sym typeface="Roboto"/>
              </a:rPr>
              <a:t>: In</a:t>
            </a:r>
            <a:r>
              <a:rPr i="1" lang="en" sz="1050">
                <a:solidFill>
                  <a:schemeClr val="dk1"/>
                </a:solidFill>
                <a:latin typeface="Roboto"/>
                <a:ea typeface="Roboto"/>
                <a:cs typeface="Roboto"/>
                <a:sym typeface="Roboto"/>
              </a:rPr>
              <a:t> Principia Ethica</a:t>
            </a:r>
            <a:r>
              <a:rPr lang="en" sz="1050">
                <a:solidFill>
                  <a:schemeClr val="dk1"/>
                </a:solidFill>
                <a:latin typeface="Roboto"/>
                <a:ea typeface="Roboto"/>
                <a:cs typeface="Roboto"/>
                <a:sym typeface="Roboto"/>
              </a:rPr>
              <a:t>, G.E. Moore introduces the famous  "naturalistic fallacy," which states that it is a mistake to define goodness in terms of natural properties such as pleasure or desire. In this sense, goodness is an indefinable and irreducible concept. Moore holds the view that ethical questions cannot be answered solely by appealing to natural facts or scientific knowledge.</a:t>
            </a:r>
            <a:endParaRPr sz="1050">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rPr lang="en" sz="1050" u="sng">
                <a:solidFill>
                  <a:schemeClr val="dk1"/>
                </a:solidFill>
                <a:latin typeface="Roboto"/>
                <a:ea typeface="Roboto"/>
                <a:cs typeface="Roboto"/>
                <a:sym typeface="Roboto"/>
              </a:rPr>
              <a:t>II</a:t>
            </a:r>
            <a:r>
              <a:rPr lang="en" sz="1050" u="sng">
                <a:solidFill>
                  <a:schemeClr val="hlink"/>
                </a:solidFill>
                <a:latin typeface="Roboto"/>
                <a:ea typeface="Roboto"/>
                <a:cs typeface="Roboto"/>
                <a:sym typeface="Roboto"/>
                <a:hlinkClick action="ppaction://hlinksldjump" r:id="rId5"/>
              </a:rPr>
              <a:t>. Consequentialist account</a:t>
            </a:r>
            <a:r>
              <a:rPr lang="en" sz="1050" u="sng">
                <a:solidFill>
                  <a:schemeClr val="dk1"/>
                </a:solidFill>
                <a:latin typeface="Roboto"/>
                <a:ea typeface="Roboto"/>
                <a:cs typeface="Roboto"/>
                <a:sym typeface="Roboto"/>
              </a:rPr>
              <a:t> </a:t>
            </a:r>
            <a:r>
              <a:rPr lang="en" sz="1050">
                <a:solidFill>
                  <a:schemeClr val="dk1"/>
                </a:solidFill>
                <a:latin typeface="Roboto"/>
                <a:ea typeface="Roboto"/>
                <a:cs typeface="Roboto"/>
                <a:sym typeface="Roboto"/>
              </a:rPr>
              <a:t>of ethics:  the right action is determined by its ability to produce the best outcome. The ultimate goal of ethics, Moore argued, is to maximize intrinsic value, which is the fundamental type of ethical value.</a:t>
            </a:r>
            <a:endParaRPr sz="1050">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sz="10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 sz="1850">
                <a:solidFill>
                  <a:schemeClr val="dk1"/>
                </a:solidFill>
                <a:latin typeface="Roboto"/>
                <a:ea typeface="Roboto"/>
                <a:cs typeface="Roboto"/>
                <a:sym typeface="Roboto"/>
              </a:rPr>
              <a:t>…….</a:t>
            </a:r>
            <a:endParaRPr b="1" sz="18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05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